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317" r:id="rId3"/>
    <p:sldId id="258" r:id="rId4"/>
    <p:sldId id="260" r:id="rId5"/>
    <p:sldId id="261" r:id="rId6"/>
    <p:sldId id="263" r:id="rId7"/>
    <p:sldId id="265" r:id="rId8"/>
    <p:sldId id="266" r:id="rId9"/>
    <p:sldId id="268" r:id="rId10"/>
    <p:sldId id="274" r:id="rId11"/>
    <p:sldId id="269" r:id="rId12"/>
    <p:sldId id="273" r:id="rId13"/>
    <p:sldId id="307" r:id="rId14"/>
    <p:sldId id="318" r:id="rId15"/>
    <p:sldId id="308" r:id="rId16"/>
    <p:sldId id="309" r:id="rId17"/>
    <p:sldId id="310" r:id="rId18"/>
    <p:sldId id="313" r:id="rId19"/>
    <p:sldId id="314" r:id="rId20"/>
    <p:sldId id="311" r:id="rId21"/>
    <p:sldId id="312" r:id="rId22"/>
    <p:sldId id="316" r:id="rId2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7441" autoAdjust="0"/>
  </p:normalViewPr>
  <p:slideViewPr>
    <p:cSldViewPr snapToGrid="0" snapToObjects="1">
      <p:cViewPr varScale="1">
        <p:scale>
          <a:sx n="217" d="100"/>
          <a:sy n="217" d="100"/>
        </p:scale>
        <p:origin x="-2144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printerSettings" Target="printerSettings/printerSettings1.bin"/><Relationship Id="rId25" Type="http://schemas.openxmlformats.org/officeDocument/2006/relationships/presProps" Target="presProps.xml"/><Relationship Id="rId26" Type="http://schemas.openxmlformats.org/officeDocument/2006/relationships/viewProps" Target="viewProps.xml"/><Relationship Id="rId27" Type="http://schemas.openxmlformats.org/officeDocument/2006/relationships/theme" Target="theme/theme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30E061-FFAA-5443-9B05-F3D156A6773C}" type="datetimeFigureOut">
              <a:rPr lang="en-US" smtClean="0"/>
              <a:t>28/01/2014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0B65B1-7F05-384D-8FCA-C585EE1853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58007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30E061-FFAA-5443-9B05-F3D156A6773C}" type="datetimeFigureOut">
              <a:rPr lang="en-US" smtClean="0"/>
              <a:t>28/01/2014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0B65B1-7F05-384D-8FCA-C585EE1853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37243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30E061-FFAA-5443-9B05-F3D156A6773C}" type="datetimeFigureOut">
              <a:rPr lang="en-US" smtClean="0"/>
              <a:t>28/01/2014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0B65B1-7F05-384D-8FCA-C585EE1853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0741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30E061-FFAA-5443-9B05-F3D156A6773C}" type="datetimeFigureOut">
              <a:rPr lang="en-US" smtClean="0"/>
              <a:t>28/01/2014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0B65B1-7F05-384D-8FCA-C585EE1853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55080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30E061-FFAA-5443-9B05-F3D156A6773C}" type="datetimeFigureOut">
              <a:rPr lang="en-US" smtClean="0"/>
              <a:t>28/01/2014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0B65B1-7F05-384D-8FCA-C585EE1853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11206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30E061-FFAA-5443-9B05-F3D156A6773C}" type="datetimeFigureOut">
              <a:rPr lang="en-US" smtClean="0"/>
              <a:t>28/01/2014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0B65B1-7F05-384D-8FCA-C585EE1853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71072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30E061-FFAA-5443-9B05-F3D156A6773C}" type="datetimeFigureOut">
              <a:rPr lang="en-US" smtClean="0"/>
              <a:t>28/01/2014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0B65B1-7F05-384D-8FCA-C585EE1853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7108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30E061-FFAA-5443-9B05-F3D156A6773C}" type="datetimeFigureOut">
              <a:rPr lang="en-US" smtClean="0"/>
              <a:t>28/01/2014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0B65B1-7F05-384D-8FCA-C585EE1853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80335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30E061-FFAA-5443-9B05-F3D156A6773C}" type="datetimeFigureOut">
              <a:rPr lang="en-US" smtClean="0"/>
              <a:t>28/01/2014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0B65B1-7F05-384D-8FCA-C585EE1853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54829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30E061-FFAA-5443-9B05-F3D156A6773C}" type="datetimeFigureOut">
              <a:rPr lang="en-US" smtClean="0"/>
              <a:t>28/01/2014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0B65B1-7F05-384D-8FCA-C585EE1853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47331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30E061-FFAA-5443-9B05-F3D156A6773C}" type="datetimeFigureOut">
              <a:rPr lang="en-US" smtClean="0"/>
              <a:t>28/01/2014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0B65B1-7F05-384D-8FCA-C585EE1853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9522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30E061-FFAA-5443-9B05-F3D156A6773C}" type="datetimeFigureOut">
              <a:rPr lang="en-US" smtClean="0"/>
              <a:t>28/01/2014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0B65B1-7F05-384D-8FCA-C585EE1853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99684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png"/><Relationship Id="rId3" Type="http://schemas.openxmlformats.org/officeDocument/2006/relationships/image" Target="../media/image18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etoxproject.eu/" TargetMode="External"/><Relationship Id="rId3" Type="http://schemas.openxmlformats.org/officeDocument/2006/relationships/image" Target="../media/image20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4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4" Type="http://schemas.openxmlformats.org/officeDocument/2006/relationships/image" Target="../media/image27.png"/><Relationship Id="rId5" Type="http://schemas.openxmlformats.org/officeDocument/2006/relationships/image" Target="../media/image28.png"/><Relationship Id="rId6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5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s://wwwdev.ebi.ac.uk/chembl/extra/francis/standardiser/" TargetMode="External"/><Relationship Id="rId4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0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4" Type="http://schemas.openxmlformats.org/officeDocument/2006/relationships/image" Target="../media/image3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2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5.png"/><Relationship Id="rId3" Type="http://schemas.openxmlformats.org/officeDocument/2006/relationships/image" Target="../media/image36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4" Type="http://schemas.openxmlformats.org/officeDocument/2006/relationships/image" Target="../media/image3.emf"/><Relationship Id="rId5" Type="http://schemas.openxmlformats.org/officeDocument/2006/relationships/image" Target="../media/image4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5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fda.gov/downloads/ForIndustry/DataStandards/SubstanceRegistrationSystem-UniqueIngredientIdentifierUNII/ucm127743.pdf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10.png"/><Relationship Id="rId5" Type="http://schemas.openxmlformats.org/officeDocument/2006/relationships/image" Target="../media/image11.png"/><Relationship Id="rId6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4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43490" y="3766596"/>
            <a:ext cx="6400800" cy="175260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Francis Atkinson</a:t>
            </a:r>
          </a:p>
          <a:p>
            <a:r>
              <a:rPr lang="en-US" sz="2400" dirty="0" smtClean="0"/>
              <a:t>Chemogenomics Group</a:t>
            </a:r>
          </a:p>
          <a:p>
            <a:r>
              <a:rPr lang="en-US" sz="2400" dirty="0" smtClean="0"/>
              <a:t>EMBL-EBI</a:t>
            </a:r>
            <a:endParaRPr lang="en-US" sz="2400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506211" y="1662540"/>
            <a:ext cx="8436859" cy="20136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The </a:t>
            </a:r>
            <a:r>
              <a:rPr lang="en-US" dirty="0" err="1" smtClean="0">
                <a:latin typeface="Courier"/>
                <a:cs typeface="Courier"/>
              </a:rPr>
              <a:t>standardiser</a:t>
            </a:r>
            <a:r>
              <a:rPr lang="en-US" dirty="0" smtClean="0">
                <a:cs typeface="Courier"/>
              </a:rPr>
              <a:t> tool</a:t>
            </a:r>
            <a:endParaRPr lang="en-US" dirty="0">
              <a:cs typeface="Courier"/>
            </a:endParaRPr>
          </a:p>
        </p:txBody>
      </p:sp>
    </p:spTree>
    <p:extLst>
      <p:ext uri="{BB962C8B-B14F-4D97-AF65-F5344CB8AC3E}">
        <p14:creationId xmlns:p14="http://schemas.microsoft.com/office/powerpoint/2010/main" val="32813665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2337"/>
          </a:xfrm>
        </p:spPr>
        <p:txBody>
          <a:bodyPr/>
          <a:lstStyle/>
          <a:p>
            <a:r>
              <a:rPr lang="en-US" dirty="0" smtClean="0"/>
              <a:t>Curator intervention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26975"/>
            <a:ext cx="8794582" cy="5644177"/>
          </a:xfrm>
        </p:spPr>
        <p:txBody>
          <a:bodyPr>
            <a:normAutofit/>
          </a:bodyPr>
          <a:lstStyle/>
          <a:p>
            <a:r>
              <a:rPr lang="en-US" dirty="0" smtClean="0"/>
              <a:t>Structures with permanent charges</a:t>
            </a:r>
          </a:p>
          <a:p>
            <a:pPr lvl="1"/>
            <a:r>
              <a:rPr lang="en-US" i="1" dirty="0" smtClean="0"/>
              <a:t>i.e.</a:t>
            </a:r>
            <a:r>
              <a:rPr lang="en-US" dirty="0" smtClean="0"/>
              <a:t> </a:t>
            </a:r>
            <a:r>
              <a:rPr lang="en-US" dirty="0" err="1" smtClean="0"/>
              <a:t>counterion</a:t>
            </a:r>
            <a:r>
              <a:rPr lang="en-US" dirty="0" smtClean="0"/>
              <a:t> not recorded </a:t>
            </a:r>
            <a:endParaRPr lang="en-US" dirty="0"/>
          </a:p>
          <a:p>
            <a:pPr lvl="1"/>
            <a:r>
              <a:rPr lang="en-US" dirty="0" smtClean="0"/>
              <a:t>Zero charge used as check on neutralization steps</a:t>
            </a:r>
          </a:p>
          <a:p>
            <a:pPr lvl="1"/>
            <a:endParaRPr lang="en-US" dirty="0"/>
          </a:p>
          <a:p>
            <a:r>
              <a:rPr lang="en-US" dirty="0" smtClean="0"/>
              <a:t>Zwitterions</a:t>
            </a:r>
          </a:p>
          <a:p>
            <a:pPr lvl="1"/>
            <a:r>
              <a:rPr lang="en-US" dirty="0" smtClean="0"/>
              <a:t>Naïve neutralization </a:t>
            </a:r>
            <a:r>
              <a:rPr lang="en-US" dirty="0"/>
              <a:t>c</a:t>
            </a:r>
            <a:r>
              <a:rPr lang="en-US" dirty="0" smtClean="0"/>
              <a:t>ould introduce errors</a:t>
            </a:r>
          </a:p>
          <a:p>
            <a:pPr marL="457200" lvl="1" indent="0">
              <a:buNone/>
            </a:pP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These types automatically routed for inspection</a:t>
            </a:r>
          </a:p>
          <a:p>
            <a:pPr lvl="1"/>
            <a:r>
              <a:rPr lang="en-US" dirty="0" smtClean="0"/>
              <a:t>Possible manual standardisation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28235" y="2718834"/>
            <a:ext cx="3031476" cy="119510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08342" y="4311095"/>
            <a:ext cx="1828508" cy="1274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49579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Inorganics &amp; organometallics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98365"/>
            <a:ext cx="8794582" cy="5121989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Handled poorly by current chemoinformatics tools…</a:t>
            </a:r>
          </a:p>
          <a:p>
            <a:pPr lvl="1"/>
            <a:r>
              <a:rPr lang="en-US" dirty="0"/>
              <a:t>m</a:t>
            </a:r>
            <a:r>
              <a:rPr lang="en-US" dirty="0" smtClean="0"/>
              <a:t>ulticenter bonding</a:t>
            </a:r>
          </a:p>
          <a:p>
            <a:pPr lvl="1"/>
            <a:r>
              <a:rPr lang="en-US" dirty="0" smtClean="0"/>
              <a:t>coordination complexes</a:t>
            </a:r>
          </a:p>
          <a:p>
            <a:pPr lvl="1"/>
            <a:r>
              <a:rPr lang="en-US" dirty="0" smtClean="0"/>
              <a:t>Non tetrahedral stereochemistry</a:t>
            </a:r>
          </a:p>
          <a:p>
            <a:pPr lvl="2"/>
            <a:r>
              <a:rPr lang="en-US" dirty="0" smtClean="0"/>
              <a:t>Cannot distinguish </a:t>
            </a:r>
            <a:r>
              <a:rPr lang="en-US" i="1" dirty="0" err="1" smtClean="0"/>
              <a:t>cis</a:t>
            </a:r>
            <a:r>
              <a:rPr lang="en-US" dirty="0" smtClean="0"/>
              <a:t>- and </a:t>
            </a:r>
            <a:r>
              <a:rPr lang="en-US" i="1" dirty="0" smtClean="0"/>
              <a:t>trans</a:t>
            </a:r>
            <a:r>
              <a:rPr lang="en-US" dirty="0" smtClean="0"/>
              <a:t>-</a:t>
            </a:r>
            <a:r>
              <a:rPr lang="en-US" dirty="0" err="1" smtClean="0"/>
              <a:t>platins</a:t>
            </a:r>
            <a:endParaRPr lang="en-US" dirty="0" smtClean="0"/>
          </a:p>
          <a:p>
            <a:r>
              <a:rPr lang="en-US" dirty="0"/>
              <a:t>C</a:t>
            </a:r>
            <a:r>
              <a:rPr lang="en-US" dirty="0" smtClean="0"/>
              <a:t>harge-balancing, salt-stripping </a:t>
            </a:r>
            <a:r>
              <a:rPr lang="en-US" i="1" dirty="0" smtClean="0"/>
              <a:t>etc.</a:t>
            </a:r>
            <a:r>
              <a:rPr lang="en-US" dirty="0" smtClean="0"/>
              <a:t> are difficult</a:t>
            </a:r>
          </a:p>
          <a:p>
            <a:r>
              <a:rPr lang="en-US" dirty="0" smtClean="0"/>
              <a:t>Cannot be properly searched for by cartridge</a:t>
            </a:r>
          </a:p>
          <a:p>
            <a:r>
              <a:rPr lang="en-US" dirty="0" smtClean="0"/>
              <a:t>Not put through main standardisation process</a:t>
            </a:r>
          </a:p>
          <a:p>
            <a:pPr lvl="1"/>
            <a:r>
              <a:rPr lang="en-US" dirty="0" smtClean="0"/>
              <a:t>May be redrawn for clarity in some cases</a:t>
            </a:r>
          </a:p>
          <a:p>
            <a:pPr lvl="2"/>
            <a:r>
              <a:rPr lang="en-US" i="1" dirty="0" smtClean="0"/>
              <a:t>e.g.</a:t>
            </a:r>
            <a:r>
              <a:rPr lang="en-US" dirty="0" smtClean="0"/>
              <a:t> approved drugs such as the </a:t>
            </a:r>
            <a:r>
              <a:rPr lang="en-US" dirty="0" err="1" smtClean="0"/>
              <a:t>platins</a:t>
            </a:r>
            <a:endParaRPr lang="en-US" dirty="0" smtClean="0"/>
          </a:p>
          <a:p>
            <a:r>
              <a:rPr lang="en-US" dirty="0" smtClean="0"/>
              <a:t>Structures now excluded (post-CHEMBL17)</a:t>
            </a:r>
          </a:p>
          <a:p>
            <a:pPr lvl="1"/>
            <a:r>
              <a:rPr lang="en-US" dirty="0" smtClean="0"/>
              <a:t>~3200 structures affected</a:t>
            </a:r>
          </a:p>
          <a:p>
            <a:pPr lvl="1"/>
            <a:r>
              <a:rPr lang="en-US" dirty="0" smtClean="0"/>
              <a:t>Bioactivities </a:t>
            </a:r>
            <a:r>
              <a:rPr lang="en-US" dirty="0"/>
              <a:t>are </a:t>
            </a:r>
            <a:r>
              <a:rPr lang="en-US" dirty="0" smtClean="0"/>
              <a:t>retained</a:t>
            </a:r>
            <a:endParaRPr lang="en-US" dirty="0"/>
          </a:p>
          <a:p>
            <a:endParaRPr lang="en-US" dirty="0" smtClean="0"/>
          </a:p>
          <a:p>
            <a:pPr marL="457200" lvl="1" indent="0">
              <a:buNone/>
            </a:pPr>
            <a:endParaRPr lang="en-US" dirty="0" smtClean="0"/>
          </a:p>
          <a:p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30907" y="1801220"/>
            <a:ext cx="2692061" cy="111720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7245737" y="2733760"/>
            <a:ext cx="13355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f</a:t>
            </a:r>
            <a:r>
              <a:rPr lang="en-US" dirty="0" err="1" smtClean="0"/>
              <a:t>errocene</a:t>
            </a:r>
            <a:r>
              <a:rPr lang="en-US" dirty="0" smtClean="0"/>
              <a:t> ?!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31809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Implementation in </a:t>
            </a:r>
            <a:r>
              <a:rPr lang="en-US" dirty="0" err="1" smtClean="0"/>
              <a:t>ChEMBL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98366"/>
            <a:ext cx="8153400" cy="5321226"/>
          </a:xfrm>
        </p:spPr>
        <p:txBody>
          <a:bodyPr>
            <a:normAutofit/>
          </a:bodyPr>
          <a:lstStyle/>
          <a:p>
            <a:r>
              <a:rPr lang="en-US" dirty="0" smtClean="0"/>
              <a:t>Rules are applied </a:t>
            </a:r>
            <a:r>
              <a:rPr lang="en-US" i="1" dirty="0" smtClean="0"/>
              <a:t>via</a:t>
            </a:r>
            <a:r>
              <a:rPr lang="en-US" dirty="0" smtClean="0"/>
              <a:t> Pipeline Pilot protocols</a:t>
            </a:r>
          </a:p>
          <a:p>
            <a:pPr lvl="1"/>
            <a:r>
              <a:rPr lang="en-US" dirty="0" smtClean="0"/>
              <a:t>Run by </a:t>
            </a:r>
            <a:r>
              <a:rPr lang="en-US" dirty="0" err="1" smtClean="0"/>
              <a:t>ChEMBL’s</a:t>
            </a:r>
            <a:r>
              <a:rPr lang="en-US" dirty="0" smtClean="0"/>
              <a:t> chemical curator</a:t>
            </a:r>
          </a:p>
          <a:p>
            <a:pPr lvl="1"/>
            <a:r>
              <a:rPr lang="en-US" dirty="0" smtClean="0"/>
              <a:t>Allow manual intervention in difficult cases</a:t>
            </a:r>
          </a:p>
          <a:p>
            <a:r>
              <a:rPr lang="en-US" dirty="0" smtClean="0"/>
              <a:t>The protocols are available on request</a:t>
            </a:r>
          </a:p>
          <a:p>
            <a:r>
              <a:rPr lang="en-US" dirty="0" smtClean="0"/>
              <a:t>However, they are…</a:t>
            </a:r>
          </a:p>
          <a:p>
            <a:pPr lvl="1"/>
            <a:r>
              <a:rPr lang="en-US" dirty="0" smtClean="0"/>
              <a:t>tightly coupled with data-loading pipeline</a:t>
            </a:r>
          </a:p>
          <a:p>
            <a:pPr lvl="1"/>
            <a:r>
              <a:rPr lang="en-US" dirty="0"/>
              <a:t>s</a:t>
            </a:r>
            <a:r>
              <a:rPr lang="en-US" dirty="0" smtClean="0"/>
              <a:t>ubject to change as new issues identified</a:t>
            </a:r>
          </a:p>
          <a:p>
            <a:r>
              <a:rPr lang="en-US" dirty="0" smtClean="0"/>
              <a:t>Pipeline Pilot is commercial software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09311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23348"/>
            <a:ext cx="8229600" cy="879474"/>
          </a:xfrm>
        </p:spPr>
        <p:txBody>
          <a:bodyPr/>
          <a:lstStyle/>
          <a:p>
            <a:r>
              <a:rPr lang="en-US" dirty="0" err="1" smtClean="0">
                <a:latin typeface="Courier"/>
                <a:cs typeface="Courier"/>
              </a:rPr>
              <a:t>standardiser</a:t>
            </a:r>
            <a:endParaRPr lang="en-US" dirty="0">
              <a:latin typeface="Courier"/>
              <a:cs typeface="Courier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353054"/>
            <a:ext cx="8585063" cy="5356054"/>
          </a:xfrm>
        </p:spPr>
        <p:txBody>
          <a:bodyPr>
            <a:normAutofit/>
          </a:bodyPr>
          <a:lstStyle/>
          <a:p>
            <a:r>
              <a:rPr lang="en-US" dirty="0"/>
              <a:t>T</a:t>
            </a:r>
            <a:r>
              <a:rPr lang="en-US" dirty="0" smtClean="0"/>
              <a:t>ool to pre-process structures for </a:t>
            </a:r>
            <a:r>
              <a:rPr lang="en-US" dirty="0" err="1" smtClean="0"/>
              <a:t>modelling</a:t>
            </a:r>
            <a:endParaRPr lang="en-US" dirty="0" smtClean="0"/>
          </a:p>
          <a:p>
            <a:pPr lvl="1"/>
            <a:r>
              <a:rPr lang="en-US" dirty="0" smtClean="0"/>
              <a:t>Funded by IMI </a:t>
            </a:r>
            <a:r>
              <a:rPr lang="en-US" dirty="0" err="1" smtClean="0">
                <a:hlinkClick r:id="rId2"/>
              </a:rPr>
              <a:t>eTOX</a:t>
            </a:r>
            <a:r>
              <a:rPr lang="en-US" dirty="0" smtClean="0"/>
              <a:t> project</a:t>
            </a:r>
          </a:p>
          <a:p>
            <a:r>
              <a:rPr lang="en-US" dirty="0" smtClean="0"/>
              <a:t>Molecular representation can affect results…</a:t>
            </a:r>
          </a:p>
          <a:p>
            <a:pPr lvl="1"/>
            <a:r>
              <a:rPr lang="en-US" dirty="0" smtClean="0"/>
              <a:t>Descriptor calculation</a:t>
            </a:r>
          </a:p>
          <a:p>
            <a:pPr lvl="1"/>
            <a:r>
              <a:rPr lang="en-US" dirty="0" smtClean="0"/>
              <a:t>Docking</a:t>
            </a:r>
          </a:p>
          <a:p>
            <a:pPr lvl="1"/>
            <a:r>
              <a:rPr lang="en-US" dirty="0" smtClean="0"/>
              <a:t>QM</a:t>
            </a:r>
          </a:p>
          <a:p>
            <a:r>
              <a:rPr lang="en-US" dirty="0" smtClean="0"/>
              <a:t>Need to standardise representation</a:t>
            </a:r>
          </a:p>
          <a:p>
            <a:pPr lvl="1"/>
            <a:r>
              <a:rPr lang="en-US" dirty="0" smtClean="0"/>
              <a:t>Same for both training and application</a:t>
            </a:r>
          </a:p>
          <a:p>
            <a:pPr marL="0" indent="0">
              <a:buNone/>
            </a:pPr>
            <a:endParaRPr lang="en-US" dirty="0" smtClean="0"/>
          </a:p>
        </p:txBody>
      </p:sp>
      <p:pic>
        <p:nvPicPr>
          <p:cNvPr id="4" name="Picture 3">
            <a:hlinkClick r:id="rId2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19465" y="2059706"/>
            <a:ext cx="858810" cy="3402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59920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23348"/>
            <a:ext cx="8229600" cy="879474"/>
          </a:xfrm>
        </p:spPr>
        <p:txBody>
          <a:bodyPr/>
          <a:lstStyle/>
          <a:p>
            <a:r>
              <a:rPr lang="en-US" dirty="0" err="1" smtClean="0">
                <a:latin typeface="Courier"/>
                <a:cs typeface="Courier"/>
              </a:rPr>
              <a:t>standardiser</a:t>
            </a:r>
            <a:endParaRPr lang="en-US" dirty="0">
              <a:latin typeface="Courier"/>
              <a:cs typeface="Courier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353054"/>
            <a:ext cx="8585063" cy="5356054"/>
          </a:xfrm>
        </p:spPr>
        <p:txBody>
          <a:bodyPr>
            <a:normAutofit/>
          </a:bodyPr>
          <a:lstStyle/>
          <a:p>
            <a:r>
              <a:rPr lang="en-US" dirty="0" smtClean="0"/>
              <a:t>‘Inspired by’ </a:t>
            </a:r>
            <a:r>
              <a:rPr lang="en-US" dirty="0" err="1" smtClean="0"/>
              <a:t>ChEMBL</a:t>
            </a:r>
            <a:r>
              <a:rPr lang="en-US" dirty="0" smtClean="0"/>
              <a:t> </a:t>
            </a:r>
            <a:r>
              <a:rPr lang="en-US" dirty="0" err="1" smtClean="0"/>
              <a:t>curation</a:t>
            </a:r>
            <a:r>
              <a:rPr lang="en-US" dirty="0"/>
              <a:t> </a:t>
            </a:r>
            <a:r>
              <a:rPr lang="en-US" dirty="0" smtClean="0"/>
              <a:t>strategy</a:t>
            </a:r>
            <a:endParaRPr lang="en-US" dirty="0"/>
          </a:p>
          <a:p>
            <a:pPr lvl="1"/>
            <a:r>
              <a:rPr lang="en-US" dirty="0" smtClean="0"/>
              <a:t>An entirely separate project , however</a:t>
            </a:r>
          </a:p>
          <a:p>
            <a:r>
              <a:rPr lang="en-US" dirty="0" smtClean="0"/>
              <a:t>Several key differences to </a:t>
            </a:r>
            <a:r>
              <a:rPr lang="en-US" dirty="0" err="1" smtClean="0"/>
              <a:t>ChEMBL</a:t>
            </a:r>
            <a:r>
              <a:rPr lang="en-US" dirty="0" smtClean="0"/>
              <a:t>…</a:t>
            </a:r>
          </a:p>
          <a:p>
            <a:pPr lvl="1"/>
            <a:r>
              <a:rPr lang="en-US" dirty="0" smtClean="0"/>
              <a:t>Only interested in parent (bioactive) component</a:t>
            </a:r>
          </a:p>
          <a:p>
            <a:pPr lvl="1"/>
            <a:r>
              <a:rPr lang="en-US" dirty="0" smtClean="0"/>
              <a:t>Attempts to </a:t>
            </a:r>
            <a:r>
              <a:rPr lang="en-US" dirty="0" err="1" smtClean="0"/>
              <a:t>standardise</a:t>
            </a:r>
            <a:r>
              <a:rPr lang="en-US" dirty="0" smtClean="0"/>
              <a:t> tautomers</a:t>
            </a:r>
          </a:p>
          <a:p>
            <a:pPr lvl="2"/>
            <a:r>
              <a:rPr lang="en-US" i="1" dirty="0" smtClean="0"/>
              <a:t>i.e</a:t>
            </a:r>
            <a:r>
              <a:rPr lang="en-US" i="1" dirty="0"/>
              <a:t>.</a:t>
            </a:r>
            <a:r>
              <a:rPr lang="en-US" dirty="0" smtClean="0"/>
              <a:t> </a:t>
            </a:r>
            <a:r>
              <a:rPr lang="en-US" dirty="0" err="1" smtClean="0"/>
              <a:t>hydroxy</a:t>
            </a:r>
            <a:r>
              <a:rPr lang="en-US" dirty="0" smtClean="0"/>
              <a:t>-pyridine -&gt; </a:t>
            </a:r>
            <a:r>
              <a:rPr lang="en-US" dirty="0" err="1" smtClean="0"/>
              <a:t>pyridone</a:t>
            </a:r>
            <a:endParaRPr lang="en-US" dirty="0" smtClean="0"/>
          </a:p>
          <a:p>
            <a:pPr lvl="2"/>
            <a:r>
              <a:rPr lang="en-US" i="1" dirty="0" smtClean="0"/>
              <a:t>N.B. </a:t>
            </a:r>
            <a:r>
              <a:rPr lang="en-US" dirty="0" smtClean="0"/>
              <a:t>Does </a:t>
            </a:r>
            <a:r>
              <a:rPr lang="en-US" i="1" dirty="0" smtClean="0"/>
              <a:t>not</a:t>
            </a:r>
            <a:r>
              <a:rPr lang="en-US" dirty="0" smtClean="0"/>
              <a:t> attempt tautomer canonicalization</a:t>
            </a:r>
          </a:p>
          <a:p>
            <a:pPr lvl="1"/>
            <a:r>
              <a:rPr lang="en-US" dirty="0" smtClean="0"/>
              <a:t>No manual intervention</a:t>
            </a:r>
          </a:p>
          <a:p>
            <a:r>
              <a:rPr lang="en-US" dirty="0" smtClean="0"/>
              <a:t>Implemented in Python &amp; </a:t>
            </a:r>
            <a:r>
              <a:rPr lang="en-US" dirty="0" err="1" smtClean="0"/>
              <a:t>RDKit</a:t>
            </a:r>
            <a:endParaRPr lang="en-US" dirty="0"/>
          </a:p>
          <a:p>
            <a:pPr lvl="1"/>
            <a:r>
              <a:rPr lang="en-US" dirty="0" smtClean="0"/>
              <a:t>Fully </a:t>
            </a:r>
            <a:r>
              <a:rPr lang="en-US" dirty="0"/>
              <a:t>open-</a:t>
            </a:r>
            <a:r>
              <a:rPr lang="en-US" dirty="0" smtClean="0"/>
              <a:t>source</a:t>
            </a:r>
          </a:p>
        </p:txBody>
      </p:sp>
    </p:spTree>
    <p:extLst>
      <p:ext uri="{BB962C8B-B14F-4D97-AF65-F5344CB8AC3E}">
        <p14:creationId xmlns:p14="http://schemas.microsoft.com/office/powerpoint/2010/main" val="36252813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Procedure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510006" cy="4525963"/>
          </a:xfrm>
        </p:spPr>
        <p:txBody>
          <a:bodyPr>
            <a:normAutofit/>
          </a:bodyPr>
          <a:lstStyle/>
          <a:p>
            <a:r>
              <a:rPr lang="en-US" dirty="0" smtClean="0"/>
              <a:t>Break bonds to Group I or II metals</a:t>
            </a:r>
          </a:p>
          <a:p>
            <a:r>
              <a:rPr lang="en-US" dirty="0"/>
              <a:t>Neutralize charges by adding/removing </a:t>
            </a:r>
            <a:r>
              <a:rPr lang="en-US" dirty="0" smtClean="0"/>
              <a:t>protons</a:t>
            </a:r>
          </a:p>
          <a:p>
            <a:r>
              <a:rPr lang="en-US" dirty="0" smtClean="0"/>
              <a:t>Apply standardization rules</a:t>
            </a:r>
          </a:p>
          <a:p>
            <a:r>
              <a:rPr lang="en-US" dirty="0" smtClean="0"/>
              <a:t>Neutralize any charges exposed by rules</a:t>
            </a:r>
          </a:p>
          <a:p>
            <a:r>
              <a:rPr lang="en-US" dirty="0" smtClean="0"/>
              <a:t>Discard any salt/solvate components</a:t>
            </a:r>
          </a:p>
          <a:p>
            <a:r>
              <a:rPr lang="en-US" dirty="0" smtClean="0"/>
              <a:t>Return standardized parent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72176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Limitations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Rule set could be expanded</a:t>
            </a:r>
          </a:p>
          <a:p>
            <a:pPr lvl="1"/>
            <a:r>
              <a:rPr lang="en-US" i="1" dirty="0"/>
              <a:t>e</a:t>
            </a:r>
            <a:r>
              <a:rPr lang="en-US" i="1" dirty="0" smtClean="0"/>
              <a:t>.g.</a:t>
            </a:r>
            <a:r>
              <a:rPr lang="en-US" dirty="0" smtClean="0"/>
              <a:t> will review RCS /</a:t>
            </a:r>
            <a:r>
              <a:rPr lang="en-US" dirty="0"/>
              <a:t> </a:t>
            </a:r>
            <a:r>
              <a:rPr lang="en-US" dirty="0" smtClean="0"/>
              <a:t>CVSP rules</a:t>
            </a:r>
          </a:p>
          <a:p>
            <a:r>
              <a:rPr lang="en-US" dirty="0" smtClean="0"/>
              <a:t>No attempt to handle inorganics</a:t>
            </a:r>
          </a:p>
          <a:p>
            <a:pPr lvl="1"/>
            <a:r>
              <a:rPr lang="en-US" dirty="0" smtClean="0"/>
              <a:t>Impractical with current tools</a:t>
            </a:r>
          </a:p>
          <a:p>
            <a:r>
              <a:rPr lang="en-US" dirty="0" smtClean="0"/>
              <a:t>No attempt to produce ‘canonical’ tautomer</a:t>
            </a:r>
          </a:p>
          <a:p>
            <a:pPr lvl="1"/>
            <a:r>
              <a:rPr lang="en-US" dirty="0" smtClean="0"/>
              <a:t>Could flag </a:t>
            </a:r>
            <a:r>
              <a:rPr lang="en-US" dirty="0" err="1" smtClean="0"/>
              <a:t>tautomeric</a:t>
            </a:r>
            <a:r>
              <a:rPr lang="en-US" dirty="0" smtClean="0"/>
              <a:t> molecules for inspection?</a:t>
            </a:r>
          </a:p>
          <a:p>
            <a:r>
              <a:rPr lang="en-US" dirty="0" smtClean="0"/>
              <a:t>re-charging not handled</a:t>
            </a:r>
          </a:p>
        </p:txBody>
      </p:sp>
    </p:spTree>
    <p:extLst>
      <p:ext uri="{BB962C8B-B14F-4D97-AF65-F5344CB8AC3E}">
        <p14:creationId xmlns:p14="http://schemas.microsoft.com/office/powerpoint/2010/main" val="41214353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72718"/>
            <a:ext cx="8229600" cy="948395"/>
          </a:xfrm>
        </p:spPr>
        <p:txBody>
          <a:bodyPr/>
          <a:lstStyle/>
          <a:p>
            <a:r>
              <a:rPr lang="en-US" dirty="0" smtClean="0"/>
              <a:t>Key differences to ChEMBL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72372" y="4517183"/>
            <a:ext cx="1351809" cy="1912503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350004" y="6485659"/>
            <a:ext cx="330383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﻿InChI=1S/C5H5NO/c7-5-3-1-2-4-6-5/h1-4H,(H,6,7)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0782" y="5001794"/>
            <a:ext cx="844550" cy="12954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85317" y="4957704"/>
            <a:ext cx="869950" cy="128905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71584" y="1097593"/>
            <a:ext cx="8586853" cy="2862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/>
              <a:t>ChEMBL </a:t>
            </a:r>
            <a:r>
              <a:rPr lang="en-US" dirty="0" smtClean="0"/>
              <a:t> makes no attempt to </a:t>
            </a:r>
            <a:r>
              <a:rPr lang="en-US" dirty="0"/>
              <a:t>standardise tautomers</a:t>
            </a:r>
            <a:endParaRPr lang="en-US" dirty="0" smtClean="0"/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InChI codes are used for registration (</a:t>
            </a:r>
            <a:r>
              <a:rPr lang="en-US" i="1" dirty="0" smtClean="0"/>
              <a:t>i.e. </a:t>
            </a:r>
            <a:r>
              <a:rPr lang="en-US" dirty="0" smtClean="0"/>
              <a:t>assignment of database identifiers/keys)</a:t>
            </a:r>
          </a:p>
          <a:p>
            <a:pPr marL="742950" lvl="1" indent="-285750">
              <a:buFont typeface="Arial"/>
              <a:buChar char="•"/>
            </a:pPr>
            <a:r>
              <a:rPr lang="en-US" i="1" dirty="0" smtClean="0"/>
              <a:t>i.e.</a:t>
            </a:r>
            <a:r>
              <a:rPr lang="en-US" dirty="0" smtClean="0"/>
              <a:t> two molecules are the if they have the same InChI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For any molecule, </a:t>
            </a:r>
            <a:r>
              <a:rPr lang="en-US" dirty="0"/>
              <a:t>the first-encountered tautomer will always be </a:t>
            </a:r>
            <a:r>
              <a:rPr lang="en-US" dirty="0" smtClean="0"/>
              <a:t>used</a:t>
            </a:r>
          </a:p>
          <a:p>
            <a:pPr marL="742950" lvl="1" indent="-285750">
              <a:buFont typeface="Arial"/>
              <a:buChar char="•"/>
            </a:pPr>
            <a:r>
              <a:rPr lang="en-US" dirty="0" smtClean="0"/>
              <a:t>to </a:t>
            </a:r>
            <a:r>
              <a:rPr lang="en-US" dirty="0"/>
              <a:t>generate images, for searching and in downloadable SDF files </a:t>
            </a:r>
            <a:r>
              <a:rPr lang="en-US" i="1" dirty="0"/>
              <a:t>etc</a:t>
            </a:r>
            <a:r>
              <a:rPr lang="en-US" i="1" dirty="0" smtClean="0"/>
              <a:t>.</a:t>
            </a:r>
          </a:p>
          <a:p>
            <a:pPr marL="285750" indent="-285750">
              <a:buFont typeface="Arial"/>
              <a:buChar char="•"/>
            </a:pPr>
            <a:r>
              <a:rPr lang="en-US" dirty="0"/>
              <a:t>Thus, for example: if the first time a molecule encountered it is shown as the </a:t>
            </a:r>
            <a:r>
              <a:rPr lang="en-US" dirty="0" err="1"/>
              <a:t>hydroxy</a:t>
            </a:r>
            <a:r>
              <a:rPr lang="en-US" dirty="0"/>
              <a:t>-pyridine, this tautomer will be stored (as a </a:t>
            </a:r>
            <a:r>
              <a:rPr lang="en-US" dirty="0" err="1"/>
              <a:t>molfile</a:t>
            </a:r>
            <a:r>
              <a:rPr lang="en-US" dirty="0"/>
              <a:t>) and will be used for the depiction of this molecule even where an alternative tautomer is encountered in a later </a:t>
            </a:r>
            <a:r>
              <a:rPr lang="en-US" dirty="0" smtClean="0"/>
              <a:t>document</a:t>
            </a:r>
            <a:endParaRPr lang="en-US" i="1" dirty="0"/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By contrast, </a:t>
            </a:r>
            <a:r>
              <a:rPr lang="en-US" dirty="0" err="1" smtClean="0"/>
              <a:t>standardiser</a:t>
            </a:r>
            <a:r>
              <a:rPr lang="en-US" dirty="0" smtClean="0"/>
              <a:t> </a:t>
            </a:r>
            <a:r>
              <a:rPr lang="en-US" i="1" dirty="0" smtClean="0"/>
              <a:t>does</a:t>
            </a:r>
            <a:r>
              <a:rPr lang="en-US" dirty="0" smtClean="0"/>
              <a:t> attempt to standardise tautomers</a:t>
            </a:r>
          </a:p>
          <a:p>
            <a:pPr marL="742950" lvl="1" indent="-285750">
              <a:buFont typeface="Arial"/>
              <a:buChar char="•"/>
            </a:pPr>
            <a:r>
              <a:rPr lang="en-US" i="1" dirty="0"/>
              <a:t>e</a:t>
            </a:r>
            <a:r>
              <a:rPr lang="en-US" i="1" dirty="0" smtClean="0"/>
              <a:t>.g.</a:t>
            </a:r>
            <a:r>
              <a:rPr lang="en-US" dirty="0" smtClean="0"/>
              <a:t> the </a:t>
            </a:r>
            <a:r>
              <a:rPr lang="en-US" dirty="0" err="1" smtClean="0"/>
              <a:t>pyridone</a:t>
            </a:r>
            <a:r>
              <a:rPr lang="en-US" dirty="0" smtClean="0"/>
              <a:t> is preferred, as it is likely to be the lower-energy tautomer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68374" y="6216647"/>
            <a:ext cx="132096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/>
              <a:t>h</a:t>
            </a:r>
            <a:r>
              <a:rPr lang="en-US" sz="1200" dirty="0" err="1" smtClean="0"/>
              <a:t>ydroxy</a:t>
            </a:r>
            <a:r>
              <a:rPr lang="en-US" sz="1200" dirty="0" smtClean="0"/>
              <a:t>-pyridine</a:t>
            </a:r>
            <a:endParaRPr lang="en-US" sz="1200" dirty="0"/>
          </a:p>
        </p:txBody>
      </p:sp>
      <p:sp>
        <p:nvSpPr>
          <p:cNvPr id="11" name="TextBox 10"/>
          <p:cNvSpPr txBox="1"/>
          <p:nvPr/>
        </p:nvSpPr>
        <p:spPr>
          <a:xfrm>
            <a:off x="4285317" y="6152687"/>
            <a:ext cx="74892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err="1" smtClean="0"/>
              <a:t>pyridone</a:t>
            </a:r>
            <a:endParaRPr lang="en-US" sz="1200" dirty="0"/>
          </a:p>
        </p:txBody>
      </p:sp>
      <p:cxnSp>
        <p:nvCxnSpPr>
          <p:cNvPr id="13" name="Straight Arrow Connector 12"/>
          <p:cNvCxnSpPr/>
          <p:nvPr/>
        </p:nvCxnSpPr>
        <p:spPr>
          <a:xfrm flipV="1">
            <a:off x="1669515" y="5832007"/>
            <a:ext cx="519204" cy="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H="1">
            <a:off x="3594479" y="5832007"/>
            <a:ext cx="588209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178854" y="4412068"/>
            <a:ext cx="18657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Encountered first: </a:t>
            </a:r>
            <a:r>
              <a:rPr lang="en-US" sz="1200" dirty="0" err="1" smtClean="0"/>
              <a:t>molfile</a:t>
            </a:r>
            <a:r>
              <a:rPr lang="en-US" sz="1200" dirty="0" smtClean="0"/>
              <a:t> stored in database against this InChI</a:t>
            </a:r>
            <a:endParaRPr lang="en-US" sz="1200" dirty="0"/>
          </a:p>
        </p:txBody>
      </p:sp>
      <p:sp>
        <p:nvSpPr>
          <p:cNvPr id="20" name="TextBox 19"/>
          <p:cNvSpPr txBox="1"/>
          <p:nvPr/>
        </p:nvSpPr>
        <p:spPr>
          <a:xfrm>
            <a:off x="3751437" y="4335549"/>
            <a:ext cx="207961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Encountered second: </a:t>
            </a:r>
            <a:r>
              <a:rPr lang="en-US" sz="1200" dirty="0" err="1" smtClean="0"/>
              <a:t>hydroxy</a:t>
            </a:r>
            <a:r>
              <a:rPr lang="en-US" sz="1200" dirty="0" smtClean="0"/>
              <a:t>-pyridine </a:t>
            </a:r>
            <a:r>
              <a:rPr lang="en-US" sz="1200" dirty="0" err="1" smtClean="0"/>
              <a:t>molfile</a:t>
            </a:r>
            <a:r>
              <a:rPr lang="en-US" sz="1200" dirty="0" smtClean="0"/>
              <a:t> will be used for depiction </a:t>
            </a:r>
            <a:r>
              <a:rPr lang="en-US" sz="1200" i="1" dirty="0" smtClean="0"/>
              <a:t>etc.</a:t>
            </a:r>
            <a:r>
              <a:rPr lang="en-US" sz="1200" dirty="0" smtClean="0"/>
              <a:t> </a:t>
            </a:r>
            <a:endParaRPr lang="en-US" sz="1200" dirty="0"/>
          </a:p>
        </p:txBody>
      </p:sp>
      <p:sp>
        <p:nvSpPr>
          <p:cNvPr id="21" name="TextBox 20"/>
          <p:cNvSpPr txBox="1"/>
          <p:nvPr/>
        </p:nvSpPr>
        <p:spPr>
          <a:xfrm>
            <a:off x="2308466" y="4050723"/>
            <a:ext cx="9669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ChEMBL</a:t>
            </a:r>
            <a:endParaRPr lang="en-US" b="1" dirty="0"/>
          </a:p>
        </p:txBody>
      </p:sp>
      <p:sp>
        <p:nvSpPr>
          <p:cNvPr id="22" name="TextBox 21"/>
          <p:cNvSpPr txBox="1"/>
          <p:nvPr/>
        </p:nvSpPr>
        <p:spPr>
          <a:xfrm>
            <a:off x="6470093" y="4127792"/>
            <a:ext cx="18469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 smtClean="0">
                <a:latin typeface="Courier"/>
                <a:cs typeface="Courier"/>
              </a:rPr>
              <a:t>standardiser</a:t>
            </a:r>
            <a:endParaRPr lang="en-US" b="1" dirty="0">
              <a:latin typeface="Courier"/>
              <a:cs typeface="Courier"/>
            </a:endParaRPr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99586" y="4921247"/>
            <a:ext cx="844550" cy="1295400"/>
          </a:xfrm>
          <a:prstGeom prst="rect">
            <a:avLst/>
          </a:prstGeom>
        </p:spPr>
      </p:pic>
      <p:cxnSp>
        <p:nvCxnSpPr>
          <p:cNvPr id="24" name="Straight Arrow Connector 23"/>
          <p:cNvCxnSpPr/>
          <p:nvPr/>
        </p:nvCxnSpPr>
        <p:spPr>
          <a:xfrm flipV="1">
            <a:off x="7169727" y="5732222"/>
            <a:ext cx="519204" cy="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7" name="Picture 2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16850" y="4957704"/>
            <a:ext cx="869950" cy="1289050"/>
          </a:xfrm>
          <a:prstGeom prst="rect">
            <a:avLst/>
          </a:prstGeom>
        </p:spPr>
      </p:pic>
      <p:sp>
        <p:nvSpPr>
          <p:cNvPr id="28" name="TextBox 27"/>
          <p:cNvSpPr txBox="1"/>
          <p:nvPr/>
        </p:nvSpPr>
        <p:spPr>
          <a:xfrm>
            <a:off x="6349834" y="6216647"/>
            <a:ext cx="55159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input</a:t>
            </a:r>
            <a:endParaRPr lang="en-US" sz="1200" dirty="0"/>
          </a:p>
        </p:txBody>
      </p:sp>
      <p:sp>
        <p:nvSpPr>
          <p:cNvPr id="29" name="TextBox 28"/>
          <p:cNvSpPr txBox="1"/>
          <p:nvPr/>
        </p:nvSpPr>
        <p:spPr>
          <a:xfrm>
            <a:off x="7908082" y="6202090"/>
            <a:ext cx="64681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output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80030359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8664"/>
            <a:ext cx="8229600" cy="911365"/>
          </a:xfrm>
        </p:spPr>
        <p:txBody>
          <a:bodyPr/>
          <a:lstStyle/>
          <a:p>
            <a:r>
              <a:rPr lang="en-US" dirty="0" smtClean="0"/>
              <a:t>Example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91008" y="2547065"/>
            <a:ext cx="6199997" cy="417814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77322" y="1082172"/>
            <a:ext cx="7494359" cy="113877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2400" dirty="0" smtClean="0"/>
              <a:t>Provided as a Python package</a:t>
            </a:r>
          </a:p>
          <a:p>
            <a:pPr marL="285750" indent="-285750">
              <a:buFont typeface="Arial"/>
              <a:buChar char="•"/>
            </a:pPr>
            <a:r>
              <a:rPr lang="en-US" sz="2400" dirty="0" smtClean="0"/>
              <a:t>A simple driver program for batch processing is included</a:t>
            </a:r>
          </a:p>
          <a:p>
            <a:pPr marL="742950" lvl="1" indent="-285750">
              <a:buFont typeface="Arial"/>
              <a:buChar char="•"/>
            </a:pPr>
            <a:r>
              <a:rPr lang="en-US" sz="2000" dirty="0" smtClean="0"/>
              <a:t>Accepts SDF </a:t>
            </a:r>
            <a:r>
              <a:rPr lang="en-US" sz="2000" dirty="0"/>
              <a:t>or </a:t>
            </a:r>
            <a:r>
              <a:rPr lang="en-US" sz="2000" dirty="0" smtClean="0"/>
              <a:t>SMILES input</a:t>
            </a:r>
          </a:p>
        </p:txBody>
      </p:sp>
    </p:spTree>
    <p:extLst>
      <p:ext uri="{BB962C8B-B14F-4D97-AF65-F5344CB8AC3E}">
        <p14:creationId xmlns:p14="http://schemas.microsoft.com/office/powerpoint/2010/main" val="406215591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Modules within package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200526" y="1417638"/>
            <a:ext cx="894347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2400" dirty="0" smtClean="0"/>
              <a:t>Modules implementing different steps may be called independently</a:t>
            </a:r>
          </a:p>
          <a:p>
            <a:pPr marL="742950" lvl="1" indent="-285750">
              <a:buFont typeface="Arial"/>
              <a:buChar char="•"/>
            </a:pPr>
            <a:r>
              <a:rPr lang="en-US" sz="2000" dirty="0"/>
              <a:t>c</a:t>
            </a:r>
            <a:r>
              <a:rPr lang="en-US" sz="2000" dirty="0" smtClean="0"/>
              <a:t>ould be incorporated into different workflows</a:t>
            </a:r>
            <a:endParaRPr lang="en-US" sz="2000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4346" y="2626373"/>
            <a:ext cx="2840355" cy="152019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1493" y="4544093"/>
            <a:ext cx="2440305" cy="154305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34906" y="2272804"/>
            <a:ext cx="4520565" cy="1434465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34906" y="3698619"/>
            <a:ext cx="2400300" cy="141732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223904" y="5016540"/>
            <a:ext cx="2503170" cy="1508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99850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Chemical Structure </a:t>
            </a:r>
            <a:r>
              <a:rPr lang="en-US" dirty="0" err="1" smtClean="0"/>
              <a:t>Standardisation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4117" y="1535817"/>
            <a:ext cx="8614475" cy="4525963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Combining heterogeneous </a:t>
            </a:r>
            <a:r>
              <a:rPr lang="en-US" dirty="0"/>
              <a:t>sources of chemical </a:t>
            </a:r>
            <a:r>
              <a:rPr lang="en-US" dirty="0" smtClean="0"/>
              <a:t>structures can </a:t>
            </a:r>
            <a:r>
              <a:rPr lang="en-US" dirty="0" smtClean="0"/>
              <a:t>cause problems due to differing representations</a:t>
            </a:r>
            <a:endParaRPr lang="en-US" dirty="0"/>
          </a:p>
          <a:p>
            <a:r>
              <a:rPr lang="en-US" dirty="0" smtClean="0"/>
              <a:t>The </a:t>
            </a:r>
            <a:r>
              <a:rPr lang="en-US" dirty="0" err="1" smtClean="0"/>
              <a:t>ChEMBL</a:t>
            </a:r>
            <a:r>
              <a:rPr lang="en-US" dirty="0" smtClean="0"/>
              <a:t> database’s methods of </a:t>
            </a:r>
            <a:r>
              <a:rPr lang="en-US" dirty="0" smtClean="0"/>
              <a:t>dealing with these issues will be discussed first as background</a:t>
            </a:r>
          </a:p>
          <a:p>
            <a:r>
              <a:rPr lang="en-US" dirty="0" smtClean="0"/>
              <a:t>The </a:t>
            </a:r>
            <a:r>
              <a:rPr lang="en-US" dirty="0" err="1" smtClean="0">
                <a:latin typeface="Courier"/>
                <a:cs typeface="Courier"/>
              </a:rPr>
              <a:t>standardiser</a:t>
            </a:r>
            <a:r>
              <a:rPr lang="en-US" dirty="0" smtClean="0"/>
              <a:t> tool will then be introduced</a:t>
            </a:r>
          </a:p>
          <a:p>
            <a:r>
              <a:rPr lang="en-US" dirty="0" smtClean="0"/>
              <a:t>Please note </a:t>
            </a:r>
            <a:r>
              <a:rPr lang="en-US" dirty="0" smtClean="0"/>
              <a:t>that, while this </a:t>
            </a:r>
            <a:r>
              <a:rPr lang="en-US" dirty="0" smtClean="0"/>
              <a:t>tool was inspired by the </a:t>
            </a:r>
            <a:r>
              <a:rPr lang="en-US" dirty="0" err="1" smtClean="0"/>
              <a:t>ChEMBL</a:t>
            </a:r>
            <a:r>
              <a:rPr lang="en-US" dirty="0" smtClean="0"/>
              <a:t> </a:t>
            </a:r>
            <a:r>
              <a:rPr lang="en-US" dirty="0" smtClean="0"/>
              <a:t>protocols, it is a separate project</a:t>
            </a: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261266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2399628"/>
            <a:ext cx="3217530" cy="275122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Documentation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24154"/>
            <a:ext cx="8229600" cy="4525963"/>
          </a:xfrm>
        </p:spPr>
        <p:txBody>
          <a:bodyPr/>
          <a:lstStyle/>
          <a:p>
            <a:r>
              <a:rPr lang="en-US" dirty="0" smtClean="0"/>
              <a:t>Provided as </a:t>
            </a:r>
            <a:r>
              <a:rPr lang="en-US" dirty="0" err="1" smtClean="0"/>
              <a:t>IPython</a:t>
            </a:r>
            <a:r>
              <a:rPr lang="en-US" dirty="0" smtClean="0"/>
              <a:t> Notebooks</a:t>
            </a:r>
          </a:p>
          <a:p>
            <a:pPr lvl="1"/>
            <a:r>
              <a:rPr lang="en-US" dirty="0" smtClean="0"/>
              <a:t>Also available as static web </a:t>
            </a:r>
            <a:r>
              <a:rPr lang="en-US" dirty="0" smtClean="0">
                <a:hlinkClick r:id="rId3"/>
              </a:rPr>
              <a:t>pages</a:t>
            </a:r>
            <a:endParaRPr lang="en-US" dirty="0"/>
          </a:p>
        </p:txBody>
      </p:sp>
      <p:sp>
        <p:nvSpPr>
          <p:cNvPr id="7" name="Rounded Rectangle 6"/>
          <p:cNvSpPr/>
          <p:nvPr/>
        </p:nvSpPr>
        <p:spPr>
          <a:xfrm>
            <a:off x="526905" y="3910972"/>
            <a:ext cx="343475" cy="191692"/>
          </a:xfrm>
          <a:prstGeom prst="roundRect">
            <a:avLst/>
          </a:prstGeom>
          <a:noFill/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13895" y="3134337"/>
            <a:ext cx="6041223" cy="34512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52393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Futher Documentation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3880639" y="4703973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269047" y="1408736"/>
            <a:ext cx="855058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2400" dirty="0" smtClean="0"/>
              <a:t>Also included are some pages describing various issues</a:t>
            </a:r>
          </a:p>
          <a:p>
            <a:pPr marL="742950" lvl="1" indent="-285750">
              <a:buFont typeface="Arial"/>
              <a:buChar char="•"/>
            </a:pPr>
            <a:r>
              <a:rPr lang="en-US" sz="2000" dirty="0" smtClean="0"/>
              <a:t>Intended to stimulate debate on best practices</a:t>
            </a:r>
            <a:endParaRPr lang="en-US" sz="20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6000" y="2261163"/>
            <a:ext cx="5380029" cy="3995463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20042" y="2261163"/>
            <a:ext cx="5614085" cy="369640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22987" y="4249297"/>
            <a:ext cx="5428411" cy="23760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78179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9998"/>
            <a:ext cx="8229600" cy="1143000"/>
          </a:xfrm>
        </p:spPr>
        <p:txBody>
          <a:bodyPr/>
          <a:lstStyle/>
          <a:p>
            <a:r>
              <a:rPr lang="en-US" dirty="0" smtClean="0"/>
              <a:t>Futher Documentation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3880639" y="4703973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36214" y="1055937"/>
            <a:ext cx="855058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2400" dirty="0" smtClean="0"/>
              <a:t>The tool will be run on diverse test sets and the results posted</a:t>
            </a:r>
          </a:p>
          <a:p>
            <a:pPr marL="742950" lvl="1" indent="-285750">
              <a:buFont typeface="Arial"/>
              <a:buChar char="•"/>
            </a:pPr>
            <a:r>
              <a:rPr lang="en-US" sz="2000" dirty="0" smtClean="0"/>
              <a:t>Again, designed to detect flaws and promote discussion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49834" y="1990018"/>
            <a:ext cx="3998506" cy="462690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0405" y="2461743"/>
            <a:ext cx="4459643" cy="4037579"/>
          </a:xfrm>
          <a:prstGeom prst="rect">
            <a:avLst/>
          </a:prstGeom>
        </p:spPr>
      </p:pic>
      <p:grpSp>
        <p:nvGrpSpPr>
          <p:cNvPr id="20" name="Group 19"/>
          <p:cNvGrpSpPr/>
          <p:nvPr/>
        </p:nvGrpSpPr>
        <p:grpSpPr>
          <a:xfrm>
            <a:off x="5560172" y="5123720"/>
            <a:ext cx="2451975" cy="818965"/>
            <a:chOff x="5560172" y="5123720"/>
            <a:chExt cx="2451975" cy="818965"/>
          </a:xfrm>
        </p:grpSpPr>
        <p:sp>
          <p:nvSpPr>
            <p:cNvPr id="10" name="TextBox 9"/>
            <p:cNvSpPr txBox="1"/>
            <p:nvPr/>
          </p:nvSpPr>
          <p:spPr>
            <a:xfrm>
              <a:off x="5560172" y="5123720"/>
              <a:ext cx="1292211" cy="646331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Oops! </a:t>
              </a:r>
              <a:r>
                <a:rPr lang="en-US" dirty="0"/>
                <a:t>T</a:t>
              </a:r>
              <a:r>
                <a:rPr lang="en-US" dirty="0" smtClean="0"/>
                <a:t>his isn’t good… </a:t>
              </a:r>
              <a:endParaRPr lang="en-US" dirty="0"/>
            </a:p>
          </p:txBody>
        </p:sp>
        <p:cxnSp>
          <p:nvCxnSpPr>
            <p:cNvPr id="12" name="Straight Arrow Connector 11"/>
            <p:cNvCxnSpPr/>
            <p:nvPr/>
          </p:nvCxnSpPr>
          <p:spPr>
            <a:xfrm>
              <a:off x="6864610" y="5482766"/>
              <a:ext cx="1147537" cy="459919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5884796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61319"/>
            <a:ext cx="8229600" cy="925705"/>
          </a:xfrm>
        </p:spPr>
        <p:txBody>
          <a:bodyPr>
            <a:normAutofit/>
          </a:bodyPr>
          <a:lstStyle/>
          <a:p>
            <a:r>
              <a:rPr lang="en-US" dirty="0" smtClean="0"/>
              <a:t>What is ChEMBL?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024856"/>
            <a:ext cx="8611895" cy="5726571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A freely-available source of bioactivity data</a:t>
            </a:r>
          </a:p>
          <a:p>
            <a:pPr lvl="1"/>
            <a:r>
              <a:rPr lang="en-US" dirty="0" smtClean="0"/>
              <a:t>Bulk of data is for small organic molecules</a:t>
            </a:r>
          </a:p>
          <a:p>
            <a:pPr lvl="2"/>
            <a:r>
              <a:rPr lang="en-US" dirty="0" smtClean="0"/>
              <a:t>A small amount is for inorganics, </a:t>
            </a:r>
            <a:r>
              <a:rPr lang="en-US" dirty="0" err="1" smtClean="0"/>
              <a:t>biologicals</a:t>
            </a:r>
            <a:r>
              <a:rPr lang="en-US" dirty="0" smtClean="0"/>
              <a:t> </a:t>
            </a:r>
            <a:r>
              <a:rPr lang="en-US" i="1" dirty="0" smtClean="0"/>
              <a:t>etc.</a:t>
            </a:r>
          </a:p>
          <a:p>
            <a:r>
              <a:rPr lang="en-US" dirty="0" smtClean="0"/>
              <a:t>Core </a:t>
            </a:r>
            <a:r>
              <a:rPr lang="en-US" dirty="0"/>
              <a:t>is </a:t>
            </a:r>
            <a:r>
              <a:rPr lang="en-US" dirty="0" smtClean="0"/>
              <a:t>data </a:t>
            </a:r>
            <a:r>
              <a:rPr lang="en-US" dirty="0"/>
              <a:t>from key </a:t>
            </a:r>
            <a:r>
              <a:rPr lang="en-US" dirty="0" smtClean="0"/>
              <a:t>MedChem </a:t>
            </a:r>
            <a:r>
              <a:rPr lang="en-US" dirty="0"/>
              <a:t>journals</a:t>
            </a:r>
          </a:p>
          <a:p>
            <a:pPr lvl="1"/>
            <a:r>
              <a:rPr lang="en-US" dirty="0" smtClean="0"/>
              <a:t>J. </a:t>
            </a:r>
            <a:r>
              <a:rPr lang="en-US" dirty="0"/>
              <a:t>Med. Chem, Bioorg. Med. Chem. Lett</a:t>
            </a:r>
            <a:r>
              <a:rPr lang="en-US" dirty="0" smtClean="0"/>
              <a:t>.</a:t>
            </a:r>
          </a:p>
          <a:p>
            <a:r>
              <a:rPr lang="en-US" dirty="0" smtClean="0"/>
              <a:t>Supplemented </a:t>
            </a:r>
            <a:r>
              <a:rPr lang="en-US" dirty="0"/>
              <a:t>by…</a:t>
            </a:r>
          </a:p>
          <a:p>
            <a:pPr lvl="1"/>
            <a:r>
              <a:rPr lang="en-US" dirty="0"/>
              <a:t>Subset of data from </a:t>
            </a:r>
            <a:r>
              <a:rPr lang="en-US" dirty="0" err="1" smtClean="0"/>
              <a:t>PubChem</a:t>
            </a:r>
            <a:endParaRPr lang="en-US" dirty="0" smtClean="0"/>
          </a:p>
          <a:p>
            <a:pPr lvl="2"/>
            <a:r>
              <a:rPr lang="en-US" dirty="0" smtClean="0"/>
              <a:t>Only full-curve data taken at present</a:t>
            </a:r>
          </a:p>
          <a:p>
            <a:pPr lvl="1"/>
            <a:r>
              <a:rPr lang="en-US" dirty="0" smtClean="0"/>
              <a:t>Other free databases</a:t>
            </a:r>
          </a:p>
          <a:p>
            <a:pPr lvl="2"/>
            <a:r>
              <a:rPr lang="en-US" i="1" dirty="0"/>
              <a:t>e</a:t>
            </a:r>
            <a:r>
              <a:rPr lang="en-US" i="1" dirty="0" smtClean="0"/>
              <a:t>.g.</a:t>
            </a:r>
            <a:r>
              <a:rPr lang="en-US" dirty="0" smtClean="0"/>
              <a:t> </a:t>
            </a:r>
            <a:r>
              <a:rPr lang="en-US" dirty="0" err="1" smtClean="0"/>
              <a:t>DrugMatrix</a:t>
            </a:r>
            <a:r>
              <a:rPr lang="en-US" dirty="0" smtClean="0"/>
              <a:t>, </a:t>
            </a:r>
            <a:r>
              <a:rPr lang="en-US" dirty="0" err="1" smtClean="0"/>
              <a:t>TPSearch</a:t>
            </a:r>
            <a:endParaRPr lang="en-US" dirty="0" smtClean="0"/>
          </a:p>
          <a:p>
            <a:pPr lvl="1"/>
            <a:r>
              <a:rPr lang="en-US" dirty="0" smtClean="0"/>
              <a:t>Deposited </a:t>
            </a:r>
            <a:r>
              <a:rPr lang="en-US" dirty="0"/>
              <a:t>datasets</a:t>
            </a:r>
          </a:p>
          <a:p>
            <a:pPr lvl="2"/>
            <a:r>
              <a:rPr lang="en-US" i="1" dirty="0" smtClean="0"/>
              <a:t>e.g.</a:t>
            </a:r>
            <a:r>
              <a:rPr lang="en-US" dirty="0" smtClean="0"/>
              <a:t> NTD consortia, GSK </a:t>
            </a:r>
            <a:r>
              <a:rPr lang="en-US" dirty="0"/>
              <a:t>kinase </a:t>
            </a:r>
            <a:r>
              <a:rPr lang="en-US" dirty="0" smtClean="0"/>
              <a:t>set</a:t>
            </a:r>
          </a:p>
          <a:p>
            <a:r>
              <a:rPr lang="en-US" dirty="0"/>
              <a:t>Heterogeneous sources of chemical </a:t>
            </a:r>
            <a:r>
              <a:rPr lang="en-US" dirty="0" smtClean="0"/>
              <a:t>structures! 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7649393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6593"/>
            <a:ext cx="8229600" cy="1039091"/>
          </a:xfrm>
        </p:spPr>
        <p:txBody>
          <a:bodyPr>
            <a:normAutofit/>
          </a:bodyPr>
          <a:lstStyle/>
          <a:p>
            <a:r>
              <a:rPr lang="en-US" dirty="0" smtClean="0"/>
              <a:t>Example of issues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17189"/>
            <a:ext cx="8462546" cy="5355217"/>
          </a:xfrm>
        </p:spPr>
        <p:txBody>
          <a:bodyPr>
            <a:normAutofit fontScale="85000" lnSpcReduction="20000"/>
          </a:bodyPr>
          <a:lstStyle/>
          <a:p>
            <a:r>
              <a:rPr lang="en-US" dirty="0" err="1" smtClean="0"/>
              <a:t>Hypervalent</a:t>
            </a:r>
            <a:r>
              <a:rPr lang="en-US" dirty="0" smtClean="0"/>
              <a:t> </a:t>
            </a:r>
            <a:r>
              <a:rPr lang="en-US" i="1" dirty="0" smtClean="0"/>
              <a:t>vs.</a:t>
            </a:r>
            <a:r>
              <a:rPr lang="en-US" dirty="0" smtClean="0"/>
              <a:t> charge-separated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/>
              <a:t>C</a:t>
            </a:r>
            <a:r>
              <a:rPr lang="en-US" dirty="0" smtClean="0"/>
              <a:t>harged </a:t>
            </a:r>
            <a:r>
              <a:rPr lang="en-US" i="1" dirty="0" smtClean="0"/>
              <a:t>vs.</a:t>
            </a:r>
            <a:r>
              <a:rPr lang="en-US" dirty="0" smtClean="0"/>
              <a:t> neutral salts</a:t>
            </a:r>
          </a:p>
          <a:p>
            <a:pPr marL="0" indent="0">
              <a:buNone/>
            </a:pPr>
            <a:endParaRPr lang="en-US" dirty="0"/>
          </a:p>
          <a:p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endParaRPr lang="en-US" dirty="0" smtClean="0"/>
          </a:p>
          <a:p>
            <a:r>
              <a:rPr lang="en-US" dirty="0" smtClean="0"/>
              <a:t>Chemical databases </a:t>
            </a:r>
            <a:r>
              <a:rPr lang="en-US" dirty="0" err="1" smtClean="0"/>
              <a:t>cantreat</a:t>
            </a:r>
            <a:r>
              <a:rPr lang="en-US" dirty="0" smtClean="0"/>
              <a:t> these as different</a:t>
            </a:r>
          </a:p>
          <a:p>
            <a:pPr lvl="1"/>
            <a:r>
              <a:rPr lang="en-US" dirty="0" smtClean="0"/>
              <a:t>Could cause SSS to fail if alternative depiction used as query</a:t>
            </a:r>
          </a:p>
          <a:p>
            <a:pPr lvl="1"/>
            <a:r>
              <a:rPr lang="en-US" dirty="0" smtClean="0"/>
              <a:t>Standardization is required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24390" y="1949168"/>
            <a:ext cx="1044514" cy="1044514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38850" y="1939088"/>
            <a:ext cx="1322289" cy="1322289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35257" y="3771187"/>
            <a:ext cx="1419878" cy="1419878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49444" y="3871987"/>
            <a:ext cx="1270000" cy="127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45959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950724"/>
          </a:xfrm>
        </p:spPr>
        <p:txBody>
          <a:bodyPr/>
          <a:lstStyle/>
          <a:p>
            <a:r>
              <a:rPr lang="en-US" dirty="0" smtClean="0"/>
              <a:t>Standardisation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304899"/>
            <a:ext cx="8686801" cy="5406009"/>
          </a:xfrm>
        </p:spPr>
        <p:txBody>
          <a:bodyPr>
            <a:normAutofit/>
          </a:bodyPr>
          <a:lstStyle/>
          <a:p>
            <a:r>
              <a:rPr lang="en-US" dirty="0" smtClean="0"/>
              <a:t>The FDA have published a compound depiction </a:t>
            </a:r>
            <a:r>
              <a:rPr lang="en-US" dirty="0" smtClean="0">
                <a:hlinkClick r:id="rId2"/>
              </a:rPr>
              <a:t>SOP</a:t>
            </a:r>
            <a:r>
              <a:rPr lang="en-US" dirty="0" smtClean="0"/>
              <a:t> for their Substance Registration System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Used as basis for ChEMBL standardisation rules</a:t>
            </a:r>
          </a:p>
          <a:p>
            <a:pPr lvl="1"/>
            <a:r>
              <a:rPr lang="en-US" dirty="0" smtClean="0"/>
              <a:t>with some modifications, </a:t>
            </a:r>
            <a:r>
              <a:rPr lang="en-US" i="1" dirty="0" smtClean="0"/>
              <a:t>e.g. …</a:t>
            </a:r>
            <a:endParaRPr lang="en-US" dirty="0" smtClean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9532" y="4642927"/>
            <a:ext cx="5435600" cy="74930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23434" y="2478617"/>
            <a:ext cx="6615106" cy="971549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194791" y="5267341"/>
            <a:ext cx="3348759" cy="1391692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5935132" y="5392227"/>
            <a:ext cx="298769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ChEMBL would treat these the same as other salts, </a:t>
            </a:r>
            <a:r>
              <a:rPr lang="en-US" i="1" dirty="0" smtClean="0"/>
              <a:t>i.e. </a:t>
            </a:r>
            <a:r>
              <a:rPr lang="en-US" dirty="0" smtClean="0"/>
              <a:t>they would be neutralized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1886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287729"/>
            <a:ext cx="8472625" cy="5102823"/>
          </a:xfrm>
        </p:spPr>
        <p:txBody>
          <a:bodyPr>
            <a:normAutofit/>
          </a:bodyPr>
          <a:lstStyle/>
          <a:p>
            <a:r>
              <a:rPr lang="en-US" dirty="0" smtClean="0"/>
              <a:t>Consistent rules for drawing salts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Compounds to be charge-neutral if possible</a:t>
            </a:r>
          </a:p>
          <a:p>
            <a:pPr lvl="1"/>
            <a:r>
              <a:rPr lang="en-US" dirty="0" smtClean="0"/>
              <a:t>quaternary N an exception if </a:t>
            </a:r>
            <a:r>
              <a:rPr lang="en-US" dirty="0" err="1" smtClean="0"/>
              <a:t>counterion</a:t>
            </a:r>
            <a:r>
              <a:rPr lang="en-US" dirty="0" smtClean="0"/>
              <a:t> unknown</a:t>
            </a:r>
          </a:p>
          <a:p>
            <a:pPr lvl="1"/>
            <a:endParaRPr lang="en-US" dirty="0" smtClean="0"/>
          </a:p>
          <a:p>
            <a:endParaRPr lang="en-US" dirty="0" smtClean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81470" y="2740699"/>
            <a:ext cx="3862530" cy="2145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Examples of rules: charges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43351" y="1801630"/>
            <a:ext cx="3984336" cy="1252529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6954" y="3596341"/>
            <a:ext cx="3807123" cy="808502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31448" y="4422596"/>
            <a:ext cx="368300" cy="30480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335519" y="4402202"/>
            <a:ext cx="345629" cy="266628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763756" y="4069439"/>
            <a:ext cx="368300" cy="30480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341171" y="2941004"/>
            <a:ext cx="345629" cy="266628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351250" y="3974171"/>
            <a:ext cx="345629" cy="2666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73743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of rules: functional groups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10366"/>
            <a:ext cx="8229600" cy="4815797"/>
          </a:xfrm>
        </p:spPr>
        <p:txBody>
          <a:bodyPr/>
          <a:lstStyle/>
          <a:p>
            <a:r>
              <a:rPr lang="en-US" dirty="0" smtClean="0"/>
              <a:t>Charge-separated preferred over </a:t>
            </a:r>
            <a:r>
              <a:rPr lang="en-US" dirty="0" err="1" smtClean="0"/>
              <a:t>hypervalent</a:t>
            </a:r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Stylistic rules for sugars, peptides, steroids </a:t>
            </a:r>
            <a:r>
              <a:rPr lang="en-US" i="1" dirty="0" smtClean="0"/>
              <a:t>etc.</a:t>
            </a:r>
            <a:r>
              <a:rPr lang="en-US" dirty="0" smtClean="0"/>
              <a:t> 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9181" y="2214641"/>
            <a:ext cx="3733800" cy="12446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93690" y="2214641"/>
            <a:ext cx="4051300" cy="11938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27852" y="4442048"/>
            <a:ext cx="6352201" cy="18253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5507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Salt stripping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5399"/>
            <a:ext cx="8229600" cy="4894755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Salt/solvate components should not affect the biological activity of a compound</a:t>
            </a:r>
          </a:p>
          <a:p>
            <a:pPr lvl="1"/>
            <a:r>
              <a:rPr lang="en-US" dirty="0" smtClean="0"/>
              <a:t>There can be exceptions</a:t>
            </a:r>
          </a:p>
          <a:p>
            <a:pPr lvl="2"/>
            <a:r>
              <a:rPr lang="en-US" i="1" dirty="0" smtClean="0"/>
              <a:t>e.g.</a:t>
            </a:r>
            <a:r>
              <a:rPr lang="en-US" dirty="0" smtClean="0"/>
              <a:t> salt form may affect solubility</a:t>
            </a:r>
          </a:p>
          <a:p>
            <a:pPr lvl="1"/>
            <a:r>
              <a:rPr lang="en-US" dirty="0" smtClean="0"/>
              <a:t>However, any 3D or QSAR modelling should be done using only the bioactive ‘parent’</a:t>
            </a:r>
          </a:p>
          <a:p>
            <a:r>
              <a:rPr lang="en-US" dirty="0" smtClean="0"/>
              <a:t>It is desirable to be able to view compounds with a common parent together</a:t>
            </a:r>
          </a:p>
          <a:p>
            <a:r>
              <a:rPr lang="en-US" dirty="0"/>
              <a:t>It can be appropriate to aggregate data for the parent </a:t>
            </a:r>
            <a:r>
              <a:rPr lang="en-US" dirty="0" smtClean="0"/>
              <a:t>compound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54705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20445"/>
            <a:ext cx="8229600" cy="5322101"/>
          </a:xfrm>
        </p:spPr>
        <p:txBody>
          <a:bodyPr>
            <a:normAutofit fontScale="92500" lnSpcReduction="10000"/>
          </a:bodyPr>
          <a:lstStyle/>
          <a:p>
            <a:r>
              <a:rPr lang="en-US" dirty="0" err="1" smtClean="0"/>
              <a:t>Counterions</a:t>
            </a:r>
            <a:r>
              <a:rPr lang="en-US" dirty="0" smtClean="0"/>
              <a:t> and solvent molecules are removed using a custom ‘salt dictionary’</a:t>
            </a:r>
          </a:p>
          <a:p>
            <a:pPr lvl="1"/>
            <a:r>
              <a:rPr lang="en-US" dirty="0" smtClean="0"/>
              <a:t>Acids with inorganic </a:t>
            </a:r>
            <a:r>
              <a:rPr lang="en-US" dirty="0" err="1" smtClean="0"/>
              <a:t>cations</a:t>
            </a:r>
            <a:r>
              <a:rPr lang="en-US" dirty="0" smtClean="0"/>
              <a:t> may require a further round of charge-neutralization…</a:t>
            </a:r>
            <a:endParaRPr lang="en-US" dirty="0"/>
          </a:p>
          <a:p>
            <a:pPr lvl="1"/>
            <a:endParaRPr lang="en-US" dirty="0" smtClean="0"/>
          </a:p>
          <a:p>
            <a:pPr marL="457200" lvl="1" indent="0">
              <a:buNone/>
            </a:pPr>
            <a:endParaRPr lang="en-US" dirty="0" smtClean="0"/>
          </a:p>
          <a:p>
            <a:pPr lvl="1"/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The parent is registered as a separate structure</a:t>
            </a:r>
          </a:p>
          <a:p>
            <a:pPr lvl="1"/>
            <a:r>
              <a:rPr lang="en-US" dirty="0" smtClean="0"/>
              <a:t>The parent and original salt are linked </a:t>
            </a:r>
            <a:r>
              <a:rPr lang="en-US" i="1" dirty="0" smtClean="0"/>
              <a:t>via</a:t>
            </a:r>
            <a:r>
              <a:rPr lang="en-US" dirty="0" smtClean="0"/>
              <a:t> the  ‘molecule hierarchy’ table</a:t>
            </a:r>
          </a:p>
          <a:p>
            <a:pPr lvl="1"/>
            <a:endParaRPr lang="en-US" dirty="0" smtClean="0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8590" y="3294367"/>
            <a:ext cx="7236585" cy="171269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Salt stripping (2)</a:t>
            </a:r>
            <a:endParaRPr lang="en-US" dirty="0"/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2650725" y="3689183"/>
            <a:ext cx="367877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flipV="1">
            <a:off x="4830711" y="3638785"/>
            <a:ext cx="367877" cy="1007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2650725" y="4638099"/>
            <a:ext cx="367877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V="1">
            <a:off x="4843118" y="4605531"/>
            <a:ext cx="367877" cy="1007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V="1">
            <a:off x="6562529" y="4678202"/>
            <a:ext cx="367877" cy="1007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2358837" y="3312828"/>
            <a:ext cx="81304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err="1" smtClean="0"/>
              <a:t>neutralise</a:t>
            </a:r>
            <a:endParaRPr lang="en-US" sz="1200" dirty="0"/>
          </a:p>
        </p:txBody>
      </p:sp>
      <p:sp>
        <p:nvSpPr>
          <p:cNvPr id="17" name="TextBox 16"/>
          <p:cNvSpPr txBox="1"/>
          <p:nvPr/>
        </p:nvSpPr>
        <p:spPr>
          <a:xfrm>
            <a:off x="6305659" y="4252058"/>
            <a:ext cx="81304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err="1" smtClean="0"/>
              <a:t>neutralise</a:t>
            </a:r>
            <a:endParaRPr lang="en-US" sz="1200" dirty="0"/>
          </a:p>
        </p:txBody>
      </p:sp>
      <p:sp>
        <p:nvSpPr>
          <p:cNvPr id="18" name="TextBox 17"/>
          <p:cNvSpPr txBox="1"/>
          <p:nvPr/>
        </p:nvSpPr>
        <p:spPr>
          <a:xfrm>
            <a:off x="4795963" y="4083306"/>
            <a:ext cx="47964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Strip salts</a:t>
            </a:r>
            <a:endParaRPr lang="en-US" sz="1200" dirty="0"/>
          </a:p>
        </p:txBody>
      </p:sp>
      <p:sp>
        <p:nvSpPr>
          <p:cNvPr id="19" name="TextBox 18"/>
          <p:cNvSpPr txBox="1"/>
          <p:nvPr/>
        </p:nvSpPr>
        <p:spPr>
          <a:xfrm>
            <a:off x="4788843" y="3081995"/>
            <a:ext cx="4897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Strip salts</a:t>
            </a:r>
            <a:endParaRPr lang="en-US" sz="1200" dirty="0"/>
          </a:p>
        </p:txBody>
      </p:sp>
      <p:sp>
        <p:nvSpPr>
          <p:cNvPr id="20" name="TextBox 19"/>
          <p:cNvSpPr txBox="1"/>
          <p:nvPr/>
        </p:nvSpPr>
        <p:spPr>
          <a:xfrm>
            <a:off x="2552659" y="4129458"/>
            <a:ext cx="60704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Break bond</a:t>
            </a:r>
            <a:endParaRPr lang="en-US" sz="1200" dirty="0"/>
          </a:p>
        </p:txBody>
      </p:sp>
      <p:sp>
        <p:nvSpPr>
          <p:cNvPr id="21" name="Rounded Rectangle 20"/>
          <p:cNvSpPr/>
          <p:nvPr/>
        </p:nvSpPr>
        <p:spPr>
          <a:xfrm>
            <a:off x="3139550" y="3144877"/>
            <a:ext cx="1637807" cy="1935310"/>
          </a:xfrm>
          <a:prstGeom prst="roundRect">
            <a:avLst/>
          </a:prstGeom>
          <a:noFill/>
          <a:ln w="12700">
            <a:solidFill>
              <a:srgbClr val="0000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ounded Rectangle 21"/>
          <p:cNvSpPr/>
          <p:nvPr/>
        </p:nvSpPr>
        <p:spPr>
          <a:xfrm>
            <a:off x="5229601" y="3282581"/>
            <a:ext cx="1163195" cy="707288"/>
          </a:xfrm>
          <a:prstGeom prst="roundRect">
            <a:avLst/>
          </a:prstGeom>
          <a:noFill/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ounded Rectangle 22"/>
          <p:cNvSpPr/>
          <p:nvPr/>
        </p:nvSpPr>
        <p:spPr>
          <a:xfrm>
            <a:off x="7085320" y="4294533"/>
            <a:ext cx="1163195" cy="707288"/>
          </a:xfrm>
          <a:prstGeom prst="roundRect">
            <a:avLst/>
          </a:prstGeom>
          <a:noFill/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TextBox 27"/>
          <p:cNvSpPr txBox="1"/>
          <p:nvPr/>
        </p:nvSpPr>
        <p:spPr>
          <a:xfrm>
            <a:off x="6930406" y="3220494"/>
            <a:ext cx="81304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Salt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Parent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7694728" y="3222193"/>
            <a:ext cx="128089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As stored in ChEMBL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82590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5015</TotalTime>
  <Words>1028</Words>
  <Application>Microsoft Macintosh PowerPoint</Application>
  <PresentationFormat>On-screen Show (4:3)</PresentationFormat>
  <Paragraphs>192</Paragraphs>
  <Slides>22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Office Theme</vt:lpstr>
      <vt:lpstr>PowerPoint Presentation</vt:lpstr>
      <vt:lpstr>Chemical Structure Standardisation</vt:lpstr>
      <vt:lpstr>What is ChEMBL?</vt:lpstr>
      <vt:lpstr>Example of issues</vt:lpstr>
      <vt:lpstr>Standardisation</vt:lpstr>
      <vt:lpstr>Examples of rules: charges</vt:lpstr>
      <vt:lpstr>Example of rules: functional groups</vt:lpstr>
      <vt:lpstr>Salt stripping</vt:lpstr>
      <vt:lpstr>Salt stripping (2)</vt:lpstr>
      <vt:lpstr>Curator intervention</vt:lpstr>
      <vt:lpstr>Inorganics &amp; organometallics</vt:lpstr>
      <vt:lpstr>Implementation in ChEMBL</vt:lpstr>
      <vt:lpstr>standardiser</vt:lpstr>
      <vt:lpstr>standardiser</vt:lpstr>
      <vt:lpstr>Procedure</vt:lpstr>
      <vt:lpstr>Limitations</vt:lpstr>
      <vt:lpstr>Key differences to ChEMBL</vt:lpstr>
      <vt:lpstr>Example</vt:lpstr>
      <vt:lpstr>Modules within package</vt:lpstr>
      <vt:lpstr>Documentation</vt:lpstr>
      <vt:lpstr>Futher Documentation</vt:lpstr>
      <vt:lpstr>Futher Documentation</vt:lpstr>
    </vt:vector>
  </TitlesOfParts>
  <Company>EBI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Chemical Structure handling in ChEMBL</dc:title>
  <dc:creator>Francis</dc:creator>
  <cp:lastModifiedBy>Francis Atkinson</cp:lastModifiedBy>
  <cp:revision>176</cp:revision>
  <dcterms:created xsi:type="dcterms:W3CDTF">2012-12-06T13:58:32Z</dcterms:created>
  <dcterms:modified xsi:type="dcterms:W3CDTF">2014-01-28T16:19:30Z</dcterms:modified>
</cp:coreProperties>
</file>